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54"/>
  </p:notesMasterIdLst>
  <p:sldIdLst>
    <p:sldId id="291" r:id="rId5"/>
    <p:sldId id="375" r:id="rId6"/>
    <p:sldId id="386" r:id="rId7"/>
    <p:sldId id="473" r:id="rId8"/>
    <p:sldId id="475" r:id="rId9"/>
    <p:sldId id="474" r:id="rId10"/>
    <p:sldId id="476" r:id="rId11"/>
    <p:sldId id="477" r:id="rId12"/>
    <p:sldId id="387" r:id="rId13"/>
    <p:sldId id="479" r:id="rId14"/>
    <p:sldId id="485" r:id="rId15"/>
    <p:sldId id="486" r:id="rId16"/>
    <p:sldId id="487" r:id="rId17"/>
    <p:sldId id="489" r:id="rId18"/>
    <p:sldId id="478" r:id="rId19"/>
    <p:sldId id="472" r:id="rId20"/>
    <p:sldId id="484" r:id="rId21"/>
    <p:sldId id="482" r:id="rId22"/>
    <p:sldId id="491" r:id="rId23"/>
    <p:sldId id="483" r:id="rId24"/>
    <p:sldId id="493" r:id="rId25"/>
    <p:sldId id="498" r:id="rId26"/>
    <p:sldId id="490" r:id="rId27"/>
    <p:sldId id="496" r:id="rId28"/>
    <p:sldId id="497" r:id="rId29"/>
    <p:sldId id="499" r:id="rId30"/>
    <p:sldId id="500" r:id="rId31"/>
    <p:sldId id="501" r:id="rId32"/>
    <p:sldId id="492" r:id="rId33"/>
    <p:sldId id="481" r:id="rId34"/>
    <p:sldId id="416" r:id="rId35"/>
    <p:sldId id="495" r:id="rId36"/>
    <p:sldId id="494" r:id="rId37"/>
    <p:sldId id="503" r:id="rId38"/>
    <p:sldId id="502" r:id="rId39"/>
    <p:sldId id="513" r:id="rId40"/>
    <p:sldId id="506" r:id="rId41"/>
    <p:sldId id="514" r:id="rId42"/>
    <p:sldId id="507" r:id="rId43"/>
    <p:sldId id="508" r:id="rId44"/>
    <p:sldId id="509" r:id="rId45"/>
    <p:sldId id="505" r:id="rId46"/>
    <p:sldId id="504" r:id="rId47"/>
    <p:sldId id="511" r:id="rId48"/>
    <p:sldId id="512" r:id="rId49"/>
    <p:sldId id="510" r:id="rId50"/>
    <p:sldId id="395" r:id="rId51"/>
    <p:sldId id="415" r:id="rId52"/>
    <p:sldId id="45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107" d="100"/>
          <a:sy n="107" d="100"/>
        </p:scale>
        <p:origin x="612" y="12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6/02/2024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2/6/2024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2/6/2024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2/6/2024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2/6/2024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2/6/2024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2/6/2024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2/6/2024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2/6/2024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2/6/2024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2/6/2024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2/6/2024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2/6/2024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2/6/2024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2/6/2024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2/6/2024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2/6/2024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2/6/2024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2/6/2024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2/6/2024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2/6/2024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2/6/2024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2/6/2024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2/6/2024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2/6/2024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err="1"/>
              <a:t>Agillity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a:t>
            </a:r>
            <a:r>
              <a:rPr lang="nl-BE" dirty="0" err="1"/>
              <a:t>waterfall</a:t>
            </a:r>
            <a:r>
              <a:rPr lang="nl-BE" dirty="0"/>
              <a:t> methode)</a:t>
            </a:r>
          </a:p>
          <a:p>
            <a:pPr lvl="1"/>
            <a:r>
              <a:rPr lang="nl-BE" dirty="0"/>
              <a:t>Traditionele methoden waren log, zorgde voor veel papierwerk en documentatie en zorgde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methode, ontwikkeld door Toyota, hoe langer meer bijval,</a:t>
            </a:r>
          </a:p>
          <a:p>
            <a:r>
              <a:rPr lang="nl-BE" dirty="0"/>
              <a:t>Daarom ontstonden verschillende andere methodes van werken die trachtte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lnSpcReduction="10000"/>
          </a:bodyPr>
          <a:lstStyle/>
          <a:p>
            <a:r>
              <a:rPr lang="nl-BE" dirty="0">
                <a:solidFill>
                  <a:srgbClr val="FFFFFF"/>
                </a:solidFill>
              </a:rPr>
              <a:t>In 2001 kwamen verschillende belangrijke pioniers in Utah samen voor een informele meeting te houden over de evolutie van adaptieve softwareontwikkeling.</a:t>
            </a:r>
          </a:p>
          <a:p>
            <a:pPr lvl="1"/>
            <a:r>
              <a:rPr lang="nl-BE" sz="2800" dirty="0">
                <a:solidFill>
                  <a:srgbClr val="FFFFFF"/>
                </a:solidFill>
              </a:rPr>
              <a:t>Het gevolg van deze samenkomst was het ‘Agile Manifesto’. </a:t>
            </a:r>
          </a:p>
          <a:p>
            <a:r>
              <a:rPr lang="nl-BE" dirty="0">
                <a:solidFill>
                  <a:srgbClr val="FFFFFF"/>
                </a:solidFill>
              </a:rPr>
              <a:t>Het Agile Manifesto bevat </a:t>
            </a:r>
            <a:r>
              <a:rPr lang="nl-BE" b="1" dirty="0">
                <a:solidFill>
                  <a:srgbClr val="FFFFFF"/>
                </a:solidFill>
              </a:rPr>
              <a:t>vier kenwaarden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als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voor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nodig hebben, 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benadrukt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werk,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 r="16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voor elk project hetzelfde</a:t>
            </a:r>
          </a:p>
          <a:p>
            <a:pPr lvl="2"/>
            <a:r>
              <a:rPr lang="nl-BE" dirty="0"/>
              <a:t>Bij een Framework:</a:t>
            </a:r>
          </a:p>
          <a:p>
            <a:pPr lvl="3"/>
            <a:r>
              <a:rPr lang="nl-BE" dirty="0"/>
              <a:t>Hebben we een beschrijving welke sleuteltaken en routines we moeten volgen</a:t>
            </a:r>
          </a:p>
          <a:p>
            <a:pPr lvl="3"/>
            <a:r>
              <a:rPr lang="nl-BE" dirty="0"/>
              <a:t>Binnen die sleuteltaken en routines behouden we de vrijheid om processen en werking aan te passen aan de huidige situatie.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endParaRPr lang="nl-BE" sz="2000" dirty="0"/>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De scrum werking in een notendop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
            <a:extLst>
              <a:ext uri="{FF2B5EF4-FFF2-40B4-BE49-F238E27FC236}">
                <a16:creationId xmlns:a16="http://schemas.microsoft.com/office/drawing/2014/main" id="{E1B1BDB4-2580-77F6-337D-5D2577DA8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70625" y="3141597"/>
            <a:ext cx="1370000" cy="950000"/>
          </a:xfrm>
          <a:prstGeom prst="rect">
            <a:avLst/>
          </a:prstGeom>
        </p:spPr>
      </p:pic>
      <p:sp>
        <p:nvSpPr>
          <p:cNvPr id="30" name="Rectangle: Folded Corner 29">
            <a:extLst>
              <a:ext uri="{FF2B5EF4-FFF2-40B4-BE49-F238E27FC236}">
                <a16:creationId xmlns:a16="http://schemas.microsoft.com/office/drawing/2014/main" id="{96C5B7F7-1395-6F27-08D3-E9F302066FEA}"/>
              </a:ext>
            </a:extLst>
          </p:cNvPr>
          <p:cNvSpPr/>
          <p:nvPr/>
        </p:nvSpPr>
        <p:spPr>
          <a:xfrm>
            <a:off x="3404874" y="4457503"/>
            <a:ext cx="984039" cy="410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Sprint goal</a:t>
            </a:r>
            <a:endParaRPr lang="en-IE" sz="1200"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5005"/>
            <a:ext cx="10515600" cy="794204"/>
          </a:xfrm>
        </p:spPr>
        <p:txBody>
          <a:bodyPr/>
          <a:lstStyle/>
          <a:p>
            <a:r>
              <a:rPr lang="nl-BE" dirty="0"/>
              <a:t>Scrum in een notendop</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25604" y="1523795"/>
            <a:ext cx="5176499" cy="3848258"/>
          </a:xfrm>
          <a:prstGeom prst="rect">
            <a:avLst/>
          </a:prstGeom>
        </p:spPr>
      </p:pic>
      <p:pic>
        <p:nvPicPr>
          <p:cNvPr id="3" name="pic">
            <a:extLst>
              <a:ext uri="{FF2B5EF4-FFF2-40B4-BE49-F238E27FC236}">
                <a16:creationId xmlns:a16="http://schemas.microsoft.com/office/drawing/2014/main" id="{A8C5D4A3-F4D4-BB9B-2842-359F77C02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90952" y="1588743"/>
            <a:ext cx="1797890" cy="2443885"/>
          </a:xfrm>
          <a:prstGeom prst="rect">
            <a:avLst/>
          </a:prstGeom>
        </p:spPr>
      </p:pic>
      <p:sp>
        <p:nvSpPr>
          <p:cNvPr id="6" name="TextBox 5">
            <a:extLst>
              <a:ext uri="{FF2B5EF4-FFF2-40B4-BE49-F238E27FC236}">
                <a16:creationId xmlns:a16="http://schemas.microsoft.com/office/drawing/2014/main" id="{7520DF35-AEE8-3221-A5C5-5F9345F2B70A}"/>
              </a:ext>
            </a:extLst>
          </p:cNvPr>
          <p:cNvSpPr txBox="1"/>
          <p:nvPr/>
        </p:nvSpPr>
        <p:spPr>
          <a:xfrm>
            <a:off x="1215860" y="1670440"/>
            <a:ext cx="1683673" cy="369332"/>
          </a:xfrm>
          <a:prstGeom prst="rect">
            <a:avLst/>
          </a:prstGeom>
          <a:noFill/>
        </p:spPr>
        <p:txBody>
          <a:bodyPr wrap="square" rtlCol="0">
            <a:spAutoFit/>
          </a:bodyPr>
          <a:lstStyle/>
          <a:p>
            <a:r>
              <a:rPr lang="en-US" dirty="0"/>
              <a:t>Product Backlog</a:t>
            </a:r>
            <a:endParaRPr lang="en-IE" dirty="0"/>
          </a:p>
        </p:txBody>
      </p:sp>
      <p:pic>
        <p:nvPicPr>
          <p:cNvPr id="9" name="pic">
            <a:extLst>
              <a:ext uri="{FF2B5EF4-FFF2-40B4-BE49-F238E27FC236}">
                <a16:creationId xmlns:a16="http://schemas.microsoft.com/office/drawing/2014/main" id="{B605D83F-7E1D-ADA6-880F-5D719FDD3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3975" y="3674908"/>
            <a:ext cx="1367818" cy="867397"/>
          </a:xfrm>
          <a:prstGeom prst="rect">
            <a:avLst/>
          </a:prstGeom>
        </p:spPr>
      </p:pic>
      <p:sp>
        <p:nvSpPr>
          <p:cNvPr id="11" name="TextBox 10">
            <a:extLst>
              <a:ext uri="{FF2B5EF4-FFF2-40B4-BE49-F238E27FC236}">
                <a16:creationId xmlns:a16="http://schemas.microsoft.com/office/drawing/2014/main" id="{50685760-97C1-408B-2224-D45143875EB0}"/>
              </a:ext>
            </a:extLst>
          </p:cNvPr>
          <p:cNvSpPr txBox="1"/>
          <p:nvPr/>
        </p:nvSpPr>
        <p:spPr>
          <a:xfrm>
            <a:off x="3777925" y="3686323"/>
            <a:ext cx="1249877" cy="369332"/>
          </a:xfrm>
          <a:prstGeom prst="rect">
            <a:avLst/>
          </a:prstGeom>
          <a:noFill/>
        </p:spPr>
        <p:txBody>
          <a:bodyPr wrap="square" rtlCol="0">
            <a:spAutoFit/>
          </a:bodyPr>
          <a:lstStyle/>
          <a:p>
            <a:r>
              <a:rPr lang="en-US" sz="1400" dirty="0"/>
              <a:t>Sprint</a:t>
            </a:r>
            <a:r>
              <a:rPr lang="en-US" dirty="0"/>
              <a:t> </a:t>
            </a:r>
            <a:r>
              <a:rPr lang="en-US" sz="1400" dirty="0"/>
              <a:t>Backlog</a:t>
            </a:r>
            <a:endParaRPr lang="en-IE" sz="1400" dirty="0"/>
          </a:p>
        </p:txBody>
      </p:sp>
      <p:sp>
        <p:nvSpPr>
          <p:cNvPr id="12" name="Arrow: Right 11">
            <a:extLst>
              <a:ext uri="{FF2B5EF4-FFF2-40B4-BE49-F238E27FC236}">
                <a16:creationId xmlns:a16="http://schemas.microsoft.com/office/drawing/2014/main" id="{A5493ED4-D52A-0AC9-7064-E99FF711D1A1}"/>
              </a:ext>
            </a:extLst>
          </p:cNvPr>
          <p:cNvSpPr/>
          <p:nvPr/>
        </p:nvSpPr>
        <p:spPr>
          <a:xfrm rot="3054304">
            <a:off x="2999203" y="2758661"/>
            <a:ext cx="1394568" cy="400037"/>
          </a:xfrm>
          <a:prstGeom prst="rightArrow">
            <a:avLst>
              <a:gd name="adj1" fmla="val 50000"/>
              <a:gd name="adj2" fmla="val 5270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
            <a:extLst>
              <a:ext uri="{FF2B5EF4-FFF2-40B4-BE49-F238E27FC236}">
                <a16:creationId xmlns:a16="http://schemas.microsoft.com/office/drawing/2014/main" id="{C9A38F1A-D2F1-8116-393B-B2B8C79F35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868312" y="3865739"/>
            <a:ext cx="1180000" cy="590000"/>
          </a:xfrm>
          <a:prstGeom prst="rect">
            <a:avLst/>
          </a:prstGeom>
        </p:spPr>
      </p:pic>
      <p:pic>
        <p:nvPicPr>
          <p:cNvPr id="14" name="pic">
            <a:extLst>
              <a:ext uri="{FF2B5EF4-FFF2-40B4-BE49-F238E27FC236}">
                <a16:creationId xmlns:a16="http://schemas.microsoft.com/office/drawing/2014/main" id="{C1A4896B-836D-2C07-2373-38274002B9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202592" y="2692400"/>
            <a:ext cx="1115358" cy="496431"/>
          </a:xfrm>
          <a:prstGeom prst="rect">
            <a:avLst/>
          </a:prstGeom>
        </p:spPr>
      </p:pic>
      <p:pic>
        <p:nvPicPr>
          <p:cNvPr id="15" name="pic">
            <a:extLst>
              <a:ext uri="{FF2B5EF4-FFF2-40B4-BE49-F238E27FC236}">
                <a16:creationId xmlns:a16="http://schemas.microsoft.com/office/drawing/2014/main" id="{927A8D47-7144-8A57-0F3E-17A5E6BE00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46326" y="1114323"/>
            <a:ext cx="560000" cy="760000"/>
          </a:xfrm>
          <a:prstGeom prst="rect">
            <a:avLst/>
          </a:prstGeom>
        </p:spPr>
      </p:pic>
      <p:pic>
        <p:nvPicPr>
          <p:cNvPr id="16" name="pic">
            <a:extLst>
              <a:ext uri="{FF2B5EF4-FFF2-40B4-BE49-F238E27FC236}">
                <a16:creationId xmlns:a16="http://schemas.microsoft.com/office/drawing/2014/main" id="{2D710765-C311-974A-1CE1-93C78B946E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7830625" y="5547791"/>
            <a:ext cx="1340000" cy="1140000"/>
          </a:xfrm>
          <a:prstGeom prst="rect">
            <a:avLst/>
          </a:prstGeom>
        </p:spPr>
      </p:pic>
      <p:pic>
        <p:nvPicPr>
          <p:cNvPr id="17" name="pic">
            <a:extLst>
              <a:ext uri="{FF2B5EF4-FFF2-40B4-BE49-F238E27FC236}">
                <a16:creationId xmlns:a16="http://schemas.microsoft.com/office/drawing/2014/main" id="{CD3C30A8-D26D-A13E-BF1E-5F7CEABFAD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388304" y="779598"/>
            <a:ext cx="1115358" cy="496431"/>
          </a:xfrm>
          <a:prstGeom prst="rect">
            <a:avLst/>
          </a:prstGeom>
        </p:spPr>
      </p:pic>
      <p:pic>
        <p:nvPicPr>
          <p:cNvPr id="18" name="pic">
            <a:extLst>
              <a:ext uri="{FF2B5EF4-FFF2-40B4-BE49-F238E27FC236}">
                <a16:creationId xmlns:a16="http://schemas.microsoft.com/office/drawing/2014/main" id="{A9FD6A6A-0C0E-2F0F-B1AC-63D0C240C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544424" y="5683995"/>
            <a:ext cx="1115358" cy="496431"/>
          </a:xfrm>
          <a:prstGeom prst="rect">
            <a:avLst/>
          </a:prstGeom>
        </p:spPr>
      </p:pic>
      <p:sp>
        <p:nvSpPr>
          <p:cNvPr id="19" name="TextBox 18">
            <a:extLst>
              <a:ext uri="{FF2B5EF4-FFF2-40B4-BE49-F238E27FC236}">
                <a16:creationId xmlns:a16="http://schemas.microsoft.com/office/drawing/2014/main" id="{8F3B199F-6CB3-443B-C210-74D14184D1A8}"/>
              </a:ext>
            </a:extLst>
          </p:cNvPr>
          <p:cNvSpPr txBox="1"/>
          <p:nvPr/>
        </p:nvSpPr>
        <p:spPr>
          <a:xfrm>
            <a:off x="344222" y="671721"/>
            <a:ext cx="1324207" cy="307777"/>
          </a:xfrm>
          <a:prstGeom prst="rect">
            <a:avLst/>
          </a:prstGeom>
          <a:noFill/>
        </p:spPr>
        <p:txBody>
          <a:bodyPr wrap="square" rtlCol="0">
            <a:spAutoFit/>
          </a:bodyPr>
          <a:lstStyle/>
          <a:p>
            <a:r>
              <a:rPr lang="en-US" sz="1400" dirty="0">
                <a:solidFill>
                  <a:schemeClr val="accent6">
                    <a:lumMod val="75000"/>
                  </a:schemeClr>
                </a:solidFill>
              </a:rPr>
              <a:t>Product owner</a:t>
            </a:r>
            <a:endParaRPr lang="en-IE" sz="1400" dirty="0">
              <a:solidFill>
                <a:schemeClr val="accent6">
                  <a:lumMod val="75000"/>
                </a:schemeClr>
              </a:solidFill>
            </a:endParaRPr>
          </a:p>
        </p:txBody>
      </p:sp>
      <p:sp>
        <p:nvSpPr>
          <p:cNvPr id="20" name="TextBox 19">
            <a:extLst>
              <a:ext uri="{FF2B5EF4-FFF2-40B4-BE49-F238E27FC236}">
                <a16:creationId xmlns:a16="http://schemas.microsoft.com/office/drawing/2014/main" id="{85FD67E3-67A1-2E45-120F-FCE8DBC2FF17}"/>
              </a:ext>
            </a:extLst>
          </p:cNvPr>
          <p:cNvSpPr txBox="1"/>
          <p:nvPr/>
        </p:nvSpPr>
        <p:spPr>
          <a:xfrm>
            <a:off x="3918197" y="1595514"/>
            <a:ext cx="2310000" cy="984885"/>
          </a:xfrm>
          <a:prstGeom prst="rect">
            <a:avLst/>
          </a:prstGeom>
          <a:noFill/>
        </p:spPr>
        <p:txBody>
          <a:bodyPr wrap="square" rtlCol="0">
            <a:spAutoFit/>
          </a:bodyPr>
          <a:lstStyle/>
          <a:p>
            <a:r>
              <a:rPr lang="nl-BE" sz="1400" dirty="0"/>
              <a:t>Planning meeting</a:t>
            </a:r>
            <a:endParaRPr lang="nl-BE" sz="1100" dirty="0"/>
          </a:p>
          <a:p>
            <a:pPr marL="171450" indent="-171450">
              <a:buFont typeface="Wingdings" panose="05000000000000000000" pitchFamily="2" charset="2"/>
              <a:buChar char="ü"/>
            </a:pPr>
            <a:r>
              <a:rPr lang="nl-BE" sz="1100" dirty="0"/>
              <a:t>PBI forecast en bespreking</a:t>
            </a:r>
          </a:p>
          <a:p>
            <a:pPr marL="171450" indent="-171450">
              <a:buFont typeface="Wingdings" panose="05000000000000000000" pitchFamily="2" charset="2"/>
              <a:buChar char="ü"/>
            </a:pPr>
            <a:r>
              <a:rPr lang="nl-BE" sz="1100" dirty="0"/>
              <a:t> Planning van werk</a:t>
            </a:r>
          </a:p>
          <a:p>
            <a:pPr marL="171450" indent="-171450">
              <a:buFont typeface="Wingdings" panose="05000000000000000000" pitchFamily="2" charset="2"/>
              <a:buChar char="ü"/>
            </a:pPr>
            <a:r>
              <a:rPr lang="nl-BE" sz="1100" dirty="0"/>
              <a:t>Formuleren van een sprint goal (doelstelling van de sprint)</a:t>
            </a:r>
          </a:p>
        </p:txBody>
      </p:sp>
      <p:sp>
        <p:nvSpPr>
          <p:cNvPr id="21" name="TextBox 20">
            <a:extLst>
              <a:ext uri="{FF2B5EF4-FFF2-40B4-BE49-F238E27FC236}">
                <a16:creationId xmlns:a16="http://schemas.microsoft.com/office/drawing/2014/main" id="{F5B602C1-9F1A-CE59-64C5-9908045A79E4}"/>
              </a:ext>
            </a:extLst>
          </p:cNvPr>
          <p:cNvSpPr txBox="1"/>
          <p:nvPr/>
        </p:nvSpPr>
        <p:spPr>
          <a:xfrm>
            <a:off x="4190298" y="3283975"/>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2" name="TextBox 21">
            <a:extLst>
              <a:ext uri="{FF2B5EF4-FFF2-40B4-BE49-F238E27FC236}">
                <a16:creationId xmlns:a16="http://schemas.microsoft.com/office/drawing/2014/main" id="{21274C22-0BE1-5EF9-E108-9EB874561CEB}"/>
              </a:ext>
            </a:extLst>
          </p:cNvPr>
          <p:cNvSpPr txBox="1"/>
          <p:nvPr/>
        </p:nvSpPr>
        <p:spPr>
          <a:xfrm>
            <a:off x="8732593" y="1267509"/>
            <a:ext cx="2446395" cy="477054"/>
          </a:xfrm>
          <a:prstGeom prst="rect">
            <a:avLst/>
          </a:prstGeom>
          <a:noFill/>
        </p:spPr>
        <p:txBody>
          <a:bodyPr wrap="square" rtlCol="0">
            <a:spAutoFit/>
          </a:bodyPr>
          <a:lstStyle/>
          <a:p>
            <a:r>
              <a:rPr lang="en-US" sz="1400" dirty="0">
                <a:solidFill>
                  <a:schemeClr val="accent6">
                    <a:lumMod val="75000"/>
                  </a:schemeClr>
                </a:solidFill>
              </a:rPr>
              <a:t>Developers</a:t>
            </a:r>
          </a:p>
          <a:p>
            <a:r>
              <a:rPr lang="en-US" sz="1100" dirty="0">
                <a:solidFill>
                  <a:schemeClr val="accent6">
                    <a:lumMod val="75000"/>
                  </a:schemeClr>
                </a:solidFill>
              </a:rPr>
              <a:t>(+ </a:t>
            </a:r>
            <a:r>
              <a:rPr lang="en-US" sz="1100" dirty="0" err="1">
                <a:solidFill>
                  <a:schemeClr val="accent6">
                    <a:lumMod val="75000"/>
                  </a:schemeClr>
                </a:solidFill>
              </a:rPr>
              <a:t>ev</a:t>
            </a:r>
            <a:r>
              <a:rPr lang="en-US" sz="1100" dirty="0">
                <a:solidFill>
                  <a:schemeClr val="accent6">
                    <a:lumMod val="75000"/>
                  </a:schemeClr>
                </a:solidFill>
              </a:rPr>
              <a:t>. Product owner &amp; scrum master)</a:t>
            </a:r>
            <a:endParaRPr lang="en-IE" sz="1100" dirty="0">
              <a:solidFill>
                <a:schemeClr val="accent6">
                  <a:lumMod val="75000"/>
                </a:schemeClr>
              </a:solidFill>
            </a:endParaRPr>
          </a:p>
        </p:txBody>
      </p:sp>
      <p:sp>
        <p:nvSpPr>
          <p:cNvPr id="23" name="TextBox 22">
            <a:extLst>
              <a:ext uri="{FF2B5EF4-FFF2-40B4-BE49-F238E27FC236}">
                <a16:creationId xmlns:a16="http://schemas.microsoft.com/office/drawing/2014/main" id="{520296D1-B193-D1DA-9664-3CCCE4068D1A}"/>
              </a:ext>
            </a:extLst>
          </p:cNvPr>
          <p:cNvSpPr txBox="1"/>
          <p:nvPr/>
        </p:nvSpPr>
        <p:spPr>
          <a:xfrm>
            <a:off x="7272946" y="1110757"/>
            <a:ext cx="1115358" cy="307777"/>
          </a:xfrm>
          <a:prstGeom prst="rect">
            <a:avLst/>
          </a:prstGeom>
          <a:noFill/>
        </p:spPr>
        <p:txBody>
          <a:bodyPr wrap="square" rtlCol="0">
            <a:spAutoFit/>
          </a:bodyPr>
          <a:lstStyle/>
          <a:p>
            <a:r>
              <a:rPr lang="en-US" sz="1400" dirty="0"/>
              <a:t>Daily Scrum</a:t>
            </a:r>
            <a:endParaRPr lang="en-IE" sz="1100" dirty="0"/>
          </a:p>
        </p:txBody>
      </p:sp>
      <p:sp>
        <p:nvSpPr>
          <p:cNvPr id="24" name="TextBox 23">
            <a:extLst>
              <a:ext uri="{FF2B5EF4-FFF2-40B4-BE49-F238E27FC236}">
                <a16:creationId xmlns:a16="http://schemas.microsoft.com/office/drawing/2014/main" id="{B39BC7DF-C2C8-49F8-0B8A-6157D8C1E5F6}"/>
              </a:ext>
            </a:extLst>
          </p:cNvPr>
          <p:cNvSpPr txBox="1"/>
          <p:nvPr/>
        </p:nvSpPr>
        <p:spPr>
          <a:xfrm>
            <a:off x="6956174" y="3040303"/>
            <a:ext cx="1115358" cy="538609"/>
          </a:xfrm>
          <a:prstGeom prst="rect">
            <a:avLst/>
          </a:prstGeom>
          <a:noFill/>
        </p:spPr>
        <p:txBody>
          <a:bodyPr wrap="square" rtlCol="0">
            <a:spAutoFit/>
          </a:bodyPr>
          <a:lstStyle/>
          <a:p>
            <a:r>
              <a:rPr lang="en-US" dirty="0"/>
              <a:t>Sprint</a:t>
            </a:r>
            <a:r>
              <a:rPr lang="en-US" sz="1600" dirty="0"/>
              <a:t>:</a:t>
            </a:r>
          </a:p>
          <a:p>
            <a:r>
              <a:rPr lang="en-US" sz="1100" dirty="0"/>
              <a:t>Max 1 </a:t>
            </a:r>
            <a:r>
              <a:rPr lang="nl-BE" sz="1100" dirty="0"/>
              <a:t>maand</a:t>
            </a:r>
            <a:endParaRPr lang="nl-BE" sz="1000" dirty="0"/>
          </a:p>
        </p:txBody>
      </p:sp>
      <p:sp>
        <p:nvSpPr>
          <p:cNvPr id="25" name="TextBox 24">
            <a:extLst>
              <a:ext uri="{FF2B5EF4-FFF2-40B4-BE49-F238E27FC236}">
                <a16:creationId xmlns:a16="http://schemas.microsoft.com/office/drawing/2014/main" id="{A8F678D2-608E-5E49-F33D-EC28C7E22A34}"/>
              </a:ext>
            </a:extLst>
          </p:cNvPr>
          <p:cNvSpPr txBox="1"/>
          <p:nvPr/>
        </p:nvSpPr>
        <p:spPr>
          <a:xfrm>
            <a:off x="6232427" y="6389147"/>
            <a:ext cx="3537054" cy="307777"/>
          </a:xfrm>
          <a:prstGeom prst="rect">
            <a:avLst/>
          </a:prstGeom>
          <a:noFill/>
        </p:spPr>
        <p:txBody>
          <a:bodyPr wrap="square" rtlCol="0">
            <a:spAutoFit/>
          </a:bodyPr>
          <a:lstStyle/>
          <a:p>
            <a:r>
              <a:rPr lang="en-US" sz="1400" dirty="0">
                <a:solidFill>
                  <a:schemeClr val="accent6">
                    <a:lumMod val="75000"/>
                  </a:schemeClr>
                </a:solidFill>
              </a:rPr>
              <a:t>Scrum team +Stakeholders</a:t>
            </a:r>
            <a:endParaRPr lang="en-IE" sz="1400" dirty="0">
              <a:solidFill>
                <a:schemeClr val="accent6">
                  <a:lumMod val="75000"/>
                </a:schemeClr>
              </a:solidFill>
            </a:endParaRPr>
          </a:p>
        </p:txBody>
      </p:sp>
      <p:sp>
        <p:nvSpPr>
          <p:cNvPr id="26" name="TextBox 25">
            <a:extLst>
              <a:ext uri="{FF2B5EF4-FFF2-40B4-BE49-F238E27FC236}">
                <a16:creationId xmlns:a16="http://schemas.microsoft.com/office/drawing/2014/main" id="{FA855E4E-5EDB-278D-90A9-5447FE92CD09}"/>
              </a:ext>
            </a:extLst>
          </p:cNvPr>
          <p:cNvSpPr txBox="1"/>
          <p:nvPr/>
        </p:nvSpPr>
        <p:spPr>
          <a:xfrm>
            <a:off x="9699321" y="6213409"/>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7" name="TextBox 26">
            <a:extLst>
              <a:ext uri="{FF2B5EF4-FFF2-40B4-BE49-F238E27FC236}">
                <a16:creationId xmlns:a16="http://schemas.microsoft.com/office/drawing/2014/main" id="{DD8F2FD8-601F-0A5E-0320-E0898053CE9D}"/>
              </a:ext>
            </a:extLst>
          </p:cNvPr>
          <p:cNvSpPr txBox="1"/>
          <p:nvPr/>
        </p:nvSpPr>
        <p:spPr>
          <a:xfrm>
            <a:off x="7624671" y="5108691"/>
            <a:ext cx="1564853" cy="369332"/>
          </a:xfrm>
          <a:prstGeom prst="rect">
            <a:avLst/>
          </a:prstGeom>
          <a:noFill/>
        </p:spPr>
        <p:txBody>
          <a:bodyPr wrap="square" rtlCol="0">
            <a:spAutoFit/>
          </a:bodyPr>
          <a:lstStyle/>
          <a:p>
            <a:r>
              <a:rPr lang="en-US" dirty="0"/>
              <a:t>Sprint review</a:t>
            </a:r>
            <a:endParaRPr lang="en-IE" sz="1400" dirty="0"/>
          </a:p>
        </p:txBody>
      </p:sp>
      <p:sp>
        <p:nvSpPr>
          <p:cNvPr id="29" name="TextBox 28">
            <a:extLst>
              <a:ext uri="{FF2B5EF4-FFF2-40B4-BE49-F238E27FC236}">
                <a16:creationId xmlns:a16="http://schemas.microsoft.com/office/drawing/2014/main" id="{53B83067-62C6-43C6-4BF7-1FF7CCBBEAD2}"/>
              </a:ext>
            </a:extLst>
          </p:cNvPr>
          <p:cNvSpPr txBox="1"/>
          <p:nvPr/>
        </p:nvSpPr>
        <p:spPr>
          <a:xfrm>
            <a:off x="9535190" y="5303058"/>
            <a:ext cx="2362712" cy="369332"/>
          </a:xfrm>
          <a:prstGeom prst="rect">
            <a:avLst/>
          </a:prstGeom>
          <a:noFill/>
        </p:spPr>
        <p:txBody>
          <a:bodyPr wrap="square" rtlCol="0">
            <a:spAutoFit/>
          </a:bodyPr>
          <a:lstStyle/>
          <a:p>
            <a:r>
              <a:rPr lang="en-US" dirty="0"/>
              <a:t>Sprint Retrospective</a:t>
            </a:r>
            <a:endParaRPr lang="en-IE" sz="1400" dirty="0"/>
          </a:p>
        </p:txBody>
      </p:sp>
      <p:sp>
        <p:nvSpPr>
          <p:cNvPr id="31" name="TextBox 30">
            <a:extLst>
              <a:ext uri="{FF2B5EF4-FFF2-40B4-BE49-F238E27FC236}">
                <a16:creationId xmlns:a16="http://schemas.microsoft.com/office/drawing/2014/main" id="{EEDD6FD5-0562-DC67-D773-826B2D79196B}"/>
              </a:ext>
            </a:extLst>
          </p:cNvPr>
          <p:cNvSpPr txBox="1"/>
          <p:nvPr/>
        </p:nvSpPr>
        <p:spPr>
          <a:xfrm>
            <a:off x="1181198" y="939072"/>
            <a:ext cx="2622499" cy="577081"/>
          </a:xfrm>
          <a:prstGeom prst="rect">
            <a:avLst/>
          </a:prstGeom>
          <a:noFill/>
        </p:spPr>
        <p:txBody>
          <a:bodyPr wrap="square" rtlCol="0">
            <a:spAutoFit/>
          </a:bodyPr>
          <a:lstStyle/>
          <a:p>
            <a:r>
              <a:rPr lang="nl-BE" sz="1050" dirty="0"/>
              <a:t>Beheert de </a:t>
            </a:r>
            <a:r>
              <a:rPr lang="nl-BE" sz="1050" dirty="0" err="1"/>
              <a:t>backlog</a:t>
            </a:r>
            <a:r>
              <a:rPr lang="nl-BE" sz="1050" dirty="0"/>
              <a:t> en begrijpt het product dankzij een goede interactie met de stakeholders</a:t>
            </a:r>
          </a:p>
        </p:txBody>
      </p:sp>
      <p:pic>
        <p:nvPicPr>
          <p:cNvPr id="32" name="pic">
            <a:extLst>
              <a:ext uri="{FF2B5EF4-FFF2-40B4-BE49-F238E27FC236}">
                <a16:creationId xmlns:a16="http://schemas.microsoft.com/office/drawing/2014/main" id="{E7191972-359F-536E-F136-6C727ADBDF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209477" y="5478023"/>
            <a:ext cx="1367818" cy="867397"/>
          </a:xfrm>
          <a:prstGeom prst="rect">
            <a:avLst/>
          </a:prstGeom>
        </p:spPr>
      </p:pic>
      <p:sp>
        <p:nvSpPr>
          <p:cNvPr id="35" name="TextBox 34">
            <a:extLst>
              <a:ext uri="{FF2B5EF4-FFF2-40B4-BE49-F238E27FC236}">
                <a16:creationId xmlns:a16="http://schemas.microsoft.com/office/drawing/2014/main" id="{A83FC3EB-E166-16AB-AA19-193415029CED}"/>
              </a:ext>
            </a:extLst>
          </p:cNvPr>
          <p:cNvSpPr txBox="1"/>
          <p:nvPr/>
        </p:nvSpPr>
        <p:spPr>
          <a:xfrm>
            <a:off x="9189524" y="3162036"/>
            <a:ext cx="1249877" cy="307777"/>
          </a:xfrm>
          <a:prstGeom prst="rect">
            <a:avLst/>
          </a:prstGeom>
          <a:noFill/>
        </p:spPr>
        <p:txBody>
          <a:bodyPr wrap="square" rtlCol="0">
            <a:spAutoFit/>
          </a:bodyPr>
          <a:lstStyle/>
          <a:p>
            <a:r>
              <a:rPr lang="en-US" sz="1400" dirty="0"/>
              <a:t>Def. of done</a:t>
            </a:r>
            <a:endParaRPr lang="en-IE" sz="1400" dirty="0"/>
          </a:p>
        </p:txBody>
      </p:sp>
    </p:spTree>
    <p:extLst>
      <p:ext uri="{BB962C8B-B14F-4D97-AF65-F5344CB8AC3E}">
        <p14:creationId xmlns:p14="http://schemas.microsoft.com/office/powerpoint/2010/main" val="2776136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17812"/>
            <a:ext cx="11363865" cy="5307276"/>
          </a:xfrm>
        </p:spPr>
        <p:txBody>
          <a:bodyPr>
            <a:normAutofit/>
          </a:bodyPr>
          <a:lstStyle/>
          <a:p>
            <a:r>
              <a:rPr lang="nl-BE" dirty="0"/>
              <a:t>Product Backlog:</a:t>
            </a:r>
          </a:p>
          <a:p>
            <a:pPr lvl="1"/>
            <a:r>
              <a:rPr lang="nl-BE" dirty="0"/>
              <a:t>Alles begint bij een duidelijk overzicht van de reeds gekende vereisten van het product, deze wordt vergaart in de ‘Product Backlog’.</a:t>
            </a:r>
          </a:p>
          <a:p>
            <a:pPr lvl="1"/>
            <a:r>
              <a:rPr lang="nl-BE" dirty="0"/>
              <a:t>De Product Owner is verantwoordelijk voor deze product Backlog, welke </a:t>
            </a:r>
            <a:r>
              <a:rPr lang="nl-NL" dirty="0"/>
              <a:t>een dynamische lijst van taken, functies en wijzigingen is, die nodig zijn voor het product.</a:t>
            </a:r>
          </a:p>
          <a:p>
            <a:pPr lvl="1"/>
            <a:r>
              <a:rPr lang="nl-NL" dirty="0"/>
              <a:t>Daarom tracht de Product Owner zich te verdiepen in de gedetailleerde werking en vereisten van het product om zo een maximaal waardevol product af te leveren. Hij doet dit natuurlijk met een intense interactie met alle belanghebbenden, de stakeholders.</a:t>
            </a:r>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r>
              <a:rPr lang="nl-NL" dirty="0"/>
              <a:t>Sprint planning:</a:t>
            </a:r>
          </a:p>
          <a:p>
            <a:pPr lvl="1"/>
            <a:r>
              <a:rPr lang="nl-NL" dirty="0"/>
              <a:t>Voor we aan een sprint beginnen moeten we natuurlijk weten wat we tijdens deze sprint willen en kunnen opleveren.</a:t>
            </a:r>
          </a:p>
          <a:p>
            <a:pPr lvl="1"/>
            <a:r>
              <a:rPr lang="nl-NL" dirty="0"/>
              <a:t>Hiervoor komt het Scrum Team (Developers + Scrum Master + Product Owner) samen om de volgende sprint te plannen.</a:t>
            </a:r>
          </a:p>
          <a:p>
            <a:pPr lvl="1"/>
            <a:r>
              <a:rPr lang="nl-NL" dirty="0"/>
              <a:t>In het begin van de planning meeting verduidelijkt de Product Owner hoe de toekomstige sprint voor een waardevolle toevoeging aan het product kan zorgen.</a:t>
            </a:r>
          </a:p>
          <a:p>
            <a:pPr lvl="1"/>
            <a:r>
              <a:rPr lang="nl-NL" dirty="0"/>
              <a:t>De Product Owner bespreekt samen met het team welke items van de Product Backlog kunnen opgeleverd worden in de volgende sprint. Deze items worden bijgevoegd aan de Sprint Backlog.</a:t>
            </a:r>
          </a:p>
          <a:p>
            <a:pPr lvl="1"/>
            <a:r>
              <a:rPr lang="nl-NL" dirty="0"/>
              <a:t>De Product Owner stelt in samenspraak met het team een sprint goal (de doelstelling voor deze sprint) op. Deze doelstellingen beschrijven waaraan de sprint minimaal moet aan voldoen om de sprint geslaagd te noemen.</a:t>
            </a:r>
          </a:p>
          <a:p>
            <a:pPr lvl="1"/>
            <a:r>
              <a:rPr lang="nl-NL" dirty="0"/>
              <a:t>De Developers beschrijven de taken ook in detail voor de volgende dagen of voor de hele sprint. De taken worden niet op voorhand toegekend aan specifieke personen.</a:t>
            </a:r>
          </a:p>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4"/>
          </a:xfrm>
        </p:spPr>
        <p:txBody>
          <a:bodyPr>
            <a:normAutofit/>
          </a:bodyPr>
          <a:lstStyle/>
          <a:p>
            <a:r>
              <a:rPr lang="nl-BE" dirty="0"/>
              <a:t>De sprint:</a:t>
            </a:r>
          </a:p>
          <a:p>
            <a:pPr lvl="1"/>
            <a:r>
              <a:rPr lang="nl-BE" dirty="0"/>
              <a:t>Tijdens de sprint werken de Developers aan de taken die nodig zijn om de items op de Sprint Backlog op te leveren.</a:t>
            </a:r>
          </a:p>
          <a:p>
            <a:pPr lvl="1"/>
            <a:r>
              <a:rPr lang="nl-BE" dirty="0"/>
              <a:t>Een item wordt beschouwd als klaar en leverbaar als alle voorwaarden zijn voldaan die beschreven zijn in het document </a:t>
            </a:r>
            <a:r>
              <a:rPr lang="en-US" dirty="0"/>
              <a:t>‘Definition of done’.</a:t>
            </a:r>
          </a:p>
          <a:p>
            <a:pPr lvl="1"/>
            <a:r>
              <a:rPr lang="nl-BE" dirty="0"/>
              <a:t>Een sprint duurt gemiddeld 2 tot maximaal 4 weken. Het is aan het team om de duurtijd van de sprints te bepalen.</a:t>
            </a:r>
          </a:p>
          <a:p>
            <a:r>
              <a:rPr lang="nl-BE" dirty="0"/>
              <a:t>Daily scrum:</a:t>
            </a:r>
          </a:p>
          <a:p>
            <a:pPr lvl="1"/>
            <a:r>
              <a:rPr lang="nl-BE" dirty="0"/>
              <a:t>Tijdens de Daily Scrum bekijken de Developers dagelijks hoe de sprint verloopt. Dit maakt het mogelijk om de sprint snel te kunnen bijsturen en problemen aan te pakken. </a:t>
            </a:r>
          </a:p>
          <a:p>
            <a:pPr lvl="1"/>
            <a:r>
              <a:rPr lang="nl-BE" dirty="0"/>
              <a:t>De </a:t>
            </a:r>
            <a:r>
              <a:rPr lang="nl-BE" dirty="0" err="1"/>
              <a:t>daily</a:t>
            </a:r>
            <a:r>
              <a:rPr lang="nl-BE" dirty="0"/>
              <a:t> scrum wordt bijgewoond door alle </a:t>
            </a:r>
            <a:r>
              <a:rPr lang="nl-BE" dirty="0" err="1"/>
              <a:t>developers</a:t>
            </a:r>
            <a:r>
              <a:rPr lang="nl-BE" dirty="0"/>
              <a:t> maar zowel de Scrum Master als de Product Owner kunnen gevraagd worden om de meeting bij te wonen.</a:t>
            </a:r>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CE8E-C5A8-E2CF-A4C6-0CC466B25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88E96-7319-9FA5-D264-6FDE1B0D882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58D54AB0-8893-9D0B-8A53-E4400E338F5C}"/>
              </a:ext>
            </a:extLst>
          </p:cNvPr>
          <p:cNvSpPr>
            <a:spLocks noGrp="1"/>
          </p:cNvSpPr>
          <p:nvPr>
            <p:ph idx="1"/>
          </p:nvPr>
        </p:nvSpPr>
        <p:spPr>
          <a:xfrm>
            <a:off x="414067" y="794203"/>
            <a:ext cx="11363865" cy="5947255"/>
          </a:xfrm>
        </p:spPr>
        <p:txBody>
          <a:bodyPr>
            <a:normAutofit/>
          </a:bodyPr>
          <a:lstStyle/>
          <a:p>
            <a:r>
              <a:rPr lang="nl-BE" dirty="0"/>
              <a:t>Increment</a:t>
            </a:r>
          </a:p>
          <a:p>
            <a:pPr lvl="1"/>
            <a:r>
              <a:rPr lang="nl-BE" dirty="0"/>
              <a:t>Dit is het opgeleverde werk op het einde van een sprint dat voldoet aan alle kwaliteitseisen die beschreven staan in ‘</a:t>
            </a:r>
            <a:r>
              <a:rPr lang="en-US" dirty="0"/>
              <a:t>The definition of done</a:t>
            </a:r>
            <a:r>
              <a:rPr lang="nl-BE" dirty="0"/>
              <a:t>’.</a:t>
            </a:r>
          </a:p>
          <a:p>
            <a:r>
              <a:rPr lang="nl-BE" dirty="0"/>
              <a:t>Sprint Review</a:t>
            </a:r>
          </a:p>
          <a:p>
            <a:pPr lvl="1"/>
            <a:r>
              <a:rPr lang="nl-BE" dirty="0"/>
              <a:t>De sprint review is een meeting die gehouden wordt aan het einde van elke sprint en wordt bijgewoond door het volledige Scrum Team. De betrokken stakeholders kunnen uitgenodigd worden door de Product Owner. </a:t>
            </a:r>
          </a:p>
          <a:p>
            <a:pPr lvl="1"/>
            <a:r>
              <a:rPr lang="nl-BE" dirty="0"/>
              <a:t>In de meeting wordt de Increment voorgesteld aan de Product Owner en de stakeholders. Het doel is het vergaren van feedback over het resultaat en bepaalt het verdere verloop van de product ontwikkeling. Deze feedback wordt door de Product Owner verwerkt en eventueel toegevoegd aan de Product Backlog.</a:t>
            </a:r>
          </a:p>
          <a:p>
            <a:pPr lvl="1"/>
            <a:r>
              <a:rPr lang="nl-BE" dirty="0"/>
              <a:t>Samen wordt ook het verdere verloop van de product ontwikkeling besproken, eventuele globale tijd inschattingen, budget wijzigingen, </a:t>
            </a:r>
            <a:r>
              <a:rPr lang="nl-BE" dirty="0" err="1"/>
              <a:t>enz</a:t>
            </a:r>
            <a:r>
              <a:rPr lang="nl-BE" dirty="0"/>
              <a:t>…  worden besproken tijdens deze meeting.</a:t>
            </a:r>
          </a:p>
          <a:p>
            <a:pPr lvl="1"/>
            <a:r>
              <a:rPr lang="nl-BE" dirty="0"/>
              <a:t>Tijdens deze meeting kunnen eventuele markt releases besproken worden, maar dit is de eindverantwoordelijkheid van de Product Owner</a:t>
            </a:r>
          </a:p>
          <a:p>
            <a:pPr lvl="1"/>
            <a:endParaRPr lang="nl-BE" dirty="0"/>
          </a:p>
        </p:txBody>
      </p:sp>
    </p:spTree>
    <p:extLst>
      <p:ext uri="{BB962C8B-B14F-4D97-AF65-F5344CB8AC3E}">
        <p14:creationId xmlns:p14="http://schemas.microsoft.com/office/powerpoint/2010/main" val="1311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F455-4C31-E159-20FA-52DCE084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90A68-2F83-9F65-BB78-8C9E37803ED9}"/>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3893485D-4195-C3BA-951E-8E6EFA033AAD}"/>
              </a:ext>
            </a:extLst>
          </p:cNvPr>
          <p:cNvSpPr>
            <a:spLocks noGrp="1"/>
          </p:cNvSpPr>
          <p:nvPr>
            <p:ph idx="1"/>
          </p:nvPr>
        </p:nvSpPr>
        <p:spPr>
          <a:xfrm>
            <a:off x="414067" y="932330"/>
            <a:ext cx="11363865" cy="5692758"/>
          </a:xfrm>
        </p:spPr>
        <p:txBody>
          <a:bodyPr>
            <a:normAutofit/>
          </a:bodyPr>
          <a:lstStyle/>
          <a:p>
            <a:r>
              <a:rPr lang="nl-BE" dirty="0"/>
              <a:t>Sprint Retrospective:</a:t>
            </a:r>
          </a:p>
          <a:p>
            <a:pPr lvl="1"/>
            <a:r>
              <a:rPr lang="nl-BE" dirty="0"/>
              <a:t>Het Scrum team houdt de </a:t>
            </a:r>
            <a:r>
              <a:rPr lang="en-US" dirty="0"/>
              <a:t>retrospective</a:t>
            </a:r>
            <a:r>
              <a:rPr lang="nl-BE" dirty="0"/>
              <a:t> aan het einde van de sprint cyclus, onmiddellijk na de sprint review.</a:t>
            </a:r>
          </a:p>
          <a:p>
            <a:pPr lvl="1"/>
            <a:r>
              <a:rPr lang="nl-BE" dirty="0"/>
              <a:t>Hier wordt het verloop van afgelopen sprint geëvalueerd, zowel de positieve als negatieve zaken komen aan bod.</a:t>
            </a:r>
          </a:p>
          <a:p>
            <a:pPr lvl="1"/>
            <a:r>
              <a:rPr lang="nl-BE" dirty="0"/>
              <a:t>Het team bespreekt acties die genomen kunnen worden om toekomstige sprints te verbeteren.</a:t>
            </a:r>
          </a:p>
          <a:p>
            <a:pPr lvl="1"/>
            <a:r>
              <a:rPr lang="nl-BE" dirty="0"/>
              <a:t>Ook wijzigingen aan ‘</a:t>
            </a:r>
            <a:r>
              <a:rPr lang="en-US" dirty="0"/>
              <a:t>The Definition of Done</a:t>
            </a:r>
            <a:r>
              <a:rPr lang="nl-BE" dirty="0"/>
              <a:t>’ worden hier besproken en eventueel wijzigingen voorgesteld. Eveneens is het mogelijk om de toekomstige duurtijd van een sprint aan te passen aan de huidige realiteit.</a:t>
            </a:r>
          </a:p>
          <a:p>
            <a:pPr lvl="1"/>
            <a:endParaRPr lang="nl-BE" dirty="0"/>
          </a:p>
          <a:p>
            <a:r>
              <a:rPr lang="nl-BE" dirty="0"/>
              <a:t>Aan einde van de sprint Retrospective begint de nieuwe sprint!</a:t>
            </a:r>
          </a:p>
        </p:txBody>
      </p:sp>
    </p:spTree>
    <p:extLst>
      <p:ext uri="{BB962C8B-B14F-4D97-AF65-F5344CB8AC3E}">
        <p14:creationId xmlns:p14="http://schemas.microsoft.com/office/powerpoint/2010/main" val="23388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8C3A-4C58-BA23-D23B-3E148DE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7642-0CF9-D3E3-1016-FEE2C147AE53}"/>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925D0D6D-5D7E-C8E8-386A-93B1120C5F9E}"/>
              </a:ext>
            </a:extLst>
          </p:cNvPr>
          <p:cNvSpPr>
            <a:spLocks noGrp="1"/>
          </p:cNvSpPr>
          <p:nvPr>
            <p:ph idx="1"/>
          </p:nvPr>
        </p:nvSpPr>
        <p:spPr>
          <a:xfrm>
            <a:off x="268941" y="726141"/>
            <a:ext cx="11797553" cy="6060141"/>
          </a:xfrm>
        </p:spPr>
        <p:txBody>
          <a:bodyPr>
            <a:normAutofit lnSpcReduction="10000"/>
          </a:bodyPr>
          <a:lstStyle/>
          <a:p>
            <a:r>
              <a:rPr lang="nl-BE" dirty="0"/>
              <a:t>In scrum kunnen we verschillende gebeurtenissen onderscheiden die we kennen als ‘Scrum Events’</a:t>
            </a:r>
          </a:p>
          <a:p>
            <a:pPr lvl="1"/>
            <a:r>
              <a:rPr lang="nl-BE" dirty="0"/>
              <a:t>Sprint Planning event</a:t>
            </a:r>
          </a:p>
          <a:p>
            <a:pPr lvl="1"/>
            <a:r>
              <a:rPr lang="nl-BE" dirty="0"/>
              <a:t>Sprint</a:t>
            </a:r>
          </a:p>
          <a:p>
            <a:pPr lvl="1"/>
            <a:r>
              <a:rPr lang="nl-BE" dirty="0"/>
              <a:t>Daily Scrum</a:t>
            </a:r>
          </a:p>
          <a:p>
            <a:pPr lvl="1"/>
            <a:r>
              <a:rPr lang="nl-BE" dirty="0"/>
              <a:t>Sprint Review</a:t>
            </a:r>
          </a:p>
          <a:p>
            <a:pPr lvl="1"/>
            <a:r>
              <a:rPr lang="nl-BE" dirty="0"/>
              <a:t>Sprint Retrospective</a:t>
            </a:r>
          </a:p>
          <a:p>
            <a:r>
              <a:rPr lang="nl-BE" dirty="0"/>
              <a:t>In de Scrum kennen we 3 rollen die samen het Scrum Team vormen:</a:t>
            </a:r>
          </a:p>
          <a:p>
            <a:pPr lvl="1"/>
            <a:r>
              <a:rPr lang="nl-BE" dirty="0"/>
              <a:t>Product Owner</a:t>
            </a:r>
          </a:p>
          <a:p>
            <a:pPr lvl="1"/>
            <a:r>
              <a:rPr lang="nl-BE" dirty="0"/>
              <a:t>Developers</a:t>
            </a:r>
          </a:p>
          <a:p>
            <a:pPr lvl="1"/>
            <a:r>
              <a:rPr lang="nl-BE" dirty="0"/>
              <a:t>Scrum Master</a:t>
            </a:r>
          </a:p>
          <a:p>
            <a:r>
              <a:rPr lang="nl-BE" dirty="0"/>
              <a:t>Tenslotte zijn er ook nog de ‘</a:t>
            </a:r>
            <a:r>
              <a:rPr lang="nl-BE" dirty="0" err="1"/>
              <a:t>Artifacts</a:t>
            </a:r>
            <a:r>
              <a:rPr lang="nl-BE" dirty="0"/>
              <a:t>’ die elk hun engagement (commitment) vragen:</a:t>
            </a:r>
          </a:p>
          <a:p>
            <a:pPr lvl="1"/>
            <a:r>
              <a:rPr lang="nl-BE" dirty="0"/>
              <a:t>Product Backlog 		=&gt; Product Goal</a:t>
            </a:r>
          </a:p>
          <a:p>
            <a:pPr lvl="1"/>
            <a:r>
              <a:rPr lang="nl-BE" dirty="0"/>
              <a:t>Sprint Backlog		=&gt; Sprint Goal</a:t>
            </a:r>
          </a:p>
          <a:p>
            <a:pPr lvl="1"/>
            <a:r>
              <a:rPr lang="nl-BE" dirty="0"/>
              <a:t>Increment		=&gt; Definition of </a:t>
            </a:r>
            <a:r>
              <a:rPr lang="nl-BE" dirty="0" err="1"/>
              <a:t>Done</a:t>
            </a:r>
            <a:endParaRPr lang="nl-BE" dirty="0"/>
          </a:p>
        </p:txBody>
      </p:sp>
    </p:spTree>
    <p:extLst>
      <p:ext uri="{BB962C8B-B14F-4D97-AF65-F5344CB8AC3E}">
        <p14:creationId xmlns:p14="http://schemas.microsoft.com/office/powerpoint/2010/main" val="1052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 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 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a:t>
            </a:r>
            <a:r>
              <a:rPr lang="nl-BE" b="1" dirty="0" err="1"/>
              <a:t>owner</a:t>
            </a:r>
            <a:endParaRPr lang="nl-BE" b="1" dirty="0"/>
          </a:p>
          <a:p>
            <a:pPr lvl="2"/>
            <a:r>
              <a:rPr lang="nl-BE" b="1" dirty="0"/>
              <a:t>Scrum master</a:t>
            </a:r>
          </a:p>
          <a:p>
            <a:pPr lvl="1"/>
            <a:r>
              <a:rPr lang="nl-BE" dirty="0"/>
              <a:t>Het team is zelf regulerend in verband met hun organisatie. Het team bepaald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Owner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a:t>
            </a:r>
            <a:r>
              <a:rPr lang="nl-NL" dirty="0" err="1"/>
              <a:t>Owner</a:t>
            </a:r>
            <a:r>
              <a:rPr lang="nl-NL" dirty="0"/>
              <a:t>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ook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1DD6B-D03F-5A8F-0778-6137713DF29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618CC23-3761-79F7-F0E5-FB567196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DA538501-AFFB-768B-8674-0EE19ABF7B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D5F903A7-0CF1-AACB-5866-3DAF69326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AB6FBBB-BCD9-FAD1-F843-45C7F0C037B0}"/>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Events</a:t>
            </a:r>
          </a:p>
        </p:txBody>
      </p:sp>
      <p:sp>
        <p:nvSpPr>
          <p:cNvPr id="27" name="Rectangle 26">
            <a:extLst>
              <a:ext uri="{FF2B5EF4-FFF2-40B4-BE49-F238E27FC236}">
                <a16:creationId xmlns:a16="http://schemas.microsoft.com/office/drawing/2014/main" id="{45DF0F1A-FEC5-895B-0DC7-6E2CE4F6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9A53EFA-4CBF-B635-A6CC-1FA49FB76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3127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7ECB-1A1C-BA2C-0D0A-163CEF24C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2EAC-A4B6-49F8-3BA0-E8475EEFBC1D}"/>
              </a:ext>
            </a:extLst>
          </p:cNvPr>
          <p:cNvSpPr>
            <a:spLocks noGrp="1"/>
          </p:cNvSpPr>
          <p:nvPr>
            <p:ph type="title"/>
          </p:nvPr>
        </p:nvSpPr>
        <p:spPr>
          <a:xfrm>
            <a:off x="414068" y="0"/>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A55214C9-1465-F523-6E2F-0F2D793CD5B6}"/>
              </a:ext>
            </a:extLst>
          </p:cNvPr>
          <p:cNvSpPr>
            <a:spLocks noGrp="1"/>
          </p:cNvSpPr>
          <p:nvPr>
            <p:ph idx="1"/>
          </p:nvPr>
        </p:nvSpPr>
        <p:spPr>
          <a:xfrm>
            <a:off x="414067" y="932330"/>
            <a:ext cx="11562780" cy="5692758"/>
          </a:xfrm>
        </p:spPr>
        <p:txBody>
          <a:bodyPr>
            <a:normAutofit fontScale="92500"/>
          </a:bodyPr>
          <a:lstStyle/>
          <a:p>
            <a:r>
              <a:rPr lang="nl-BE" dirty="0"/>
              <a:t>Elke nieuwe sprint begint met een Sprint Planning meeting, waarbij het werk dat tijdens deze sprint opgeleverd zal worden, wordt bepaald.</a:t>
            </a:r>
          </a:p>
          <a:p>
            <a:r>
              <a:rPr lang="nl-BE" dirty="0"/>
              <a:t>De sprint planning wordt gehouden met het Scrum Team, maar externe mensen kunnen worden uitgenodigd als dit een meerwaarde voor de Sprint kan betekenen.</a:t>
            </a:r>
          </a:p>
          <a:p>
            <a:r>
              <a:rPr lang="nl-BE" dirty="0"/>
              <a:t>De Product Owner zal tijdens dit proces de meest belangrijke items uit de Product Backlog  bespreken en verklaren waarom deze belangrijk zijn voor het product en de Stakeholders. </a:t>
            </a:r>
          </a:p>
          <a:p>
            <a:r>
              <a:rPr lang="nl-BE" dirty="0"/>
              <a:t>Tijdens de Sprint Planning moet het Scrum Team volgende topics bespreken en beantwoorden:</a:t>
            </a:r>
          </a:p>
          <a:p>
            <a:pPr lvl="1"/>
            <a:r>
              <a:rPr lang="nl-BE" dirty="0"/>
              <a:t>Waarom is deze sprint waardevol?</a:t>
            </a:r>
          </a:p>
          <a:p>
            <a:pPr lvl="1"/>
            <a:r>
              <a:rPr lang="nl-BE" dirty="0"/>
              <a:t>Wat kunnen we gedaan krijgen tijdens deze sprint?</a:t>
            </a:r>
          </a:p>
          <a:p>
            <a:pPr lvl="1"/>
            <a:r>
              <a:rPr lang="nl-BE" dirty="0"/>
              <a:t>Hoe gaan we het aanpakken om dit werk gedaan te krijgen?</a:t>
            </a:r>
          </a:p>
          <a:p>
            <a:r>
              <a:rPr lang="nl-BE" dirty="0"/>
              <a:t>Een sprint planning is </a:t>
            </a:r>
            <a:r>
              <a:rPr lang="en-US" dirty="0"/>
              <a:t>timeboxed</a:t>
            </a:r>
            <a:r>
              <a:rPr lang="nl-BE" dirty="0"/>
              <a:t> op 8 uur, maar voor kortere sprints hebben we meestal minder tijd nodig.</a:t>
            </a:r>
          </a:p>
        </p:txBody>
      </p:sp>
    </p:spTree>
    <p:extLst>
      <p:ext uri="{BB962C8B-B14F-4D97-AF65-F5344CB8AC3E}">
        <p14:creationId xmlns:p14="http://schemas.microsoft.com/office/powerpoint/2010/main" val="34596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495C-78B4-C460-7E2A-8E71CC66C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CAA44-8894-9D89-D01D-CA748E04782C}"/>
              </a:ext>
            </a:extLst>
          </p:cNvPr>
          <p:cNvSpPr>
            <a:spLocks noGrp="1"/>
          </p:cNvSpPr>
          <p:nvPr>
            <p:ph type="title"/>
          </p:nvPr>
        </p:nvSpPr>
        <p:spPr>
          <a:xfrm>
            <a:off x="476821" y="102267"/>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1AEA4EFF-6530-BCB4-C99C-71CD558958E9}"/>
              </a:ext>
            </a:extLst>
          </p:cNvPr>
          <p:cNvSpPr>
            <a:spLocks noGrp="1"/>
          </p:cNvSpPr>
          <p:nvPr>
            <p:ph idx="1"/>
          </p:nvPr>
        </p:nvSpPr>
        <p:spPr>
          <a:xfrm>
            <a:off x="116542" y="896471"/>
            <a:ext cx="12075458" cy="5961529"/>
          </a:xfrm>
        </p:spPr>
        <p:txBody>
          <a:bodyPr>
            <a:normAutofit fontScale="92500" lnSpcReduction="10000"/>
          </a:bodyPr>
          <a:lstStyle/>
          <a:p>
            <a:r>
              <a:rPr lang="nl-BE" dirty="0"/>
              <a:t>Een sprint planning gebeurt meestal als volgt:</a:t>
            </a:r>
          </a:p>
          <a:p>
            <a:pPr lvl="1"/>
            <a:r>
              <a:rPr lang="nl-BE" dirty="0"/>
              <a:t>Eerst moet nagegaan worden waarom deze sprint een waardevolle meerwaarde kan betekenen voor ons product.</a:t>
            </a:r>
          </a:p>
          <a:p>
            <a:pPr lvl="2"/>
            <a:r>
              <a:rPr lang="nl-BE" dirty="0"/>
              <a:t>De Product Owner overloopt de meest prioritaire zaken van de Product Backlog en verklaart waarom die belangrijk zijn.</a:t>
            </a:r>
          </a:p>
          <a:p>
            <a:pPr lvl="2"/>
            <a:r>
              <a:rPr lang="nl-BE" dirty="0"/>
              <a:t>Aan de hand van deze informatie stelt het Scrum Team een doelstelling op die bereikt moet worden om de Sprint als geslaagd te beschouwen. Het ontwikkelingsteam gaat er alles aan doen om tenminste deze doelstelling te behalen. Dit is de Sprint Goal die voor elke sprint wordt opgesteld.</a:t>
            </a:r>
          </a:p>
          <a:p>
            <a:pPr lvl="1"/>
            <a:r>
              <a:rPr lang="nl-BE" dirty="0"/>
              <a:t>Selecteren van de items die we trachten af te werken binnen de sprint.</a:t>
            </a:r>
          </a:p>
          <a:p>
            <a:pPr lvl="2"/>
            <a:r>
              <a:rPr lang="nl-BE" dirty="0"/>
              <a:t>De Sprint Goal is de leidraad om de items te selecteren van de Product Backlog die het meest in de sprint passen en die de Developers verwachten klaar te krijgen binnen de sprint.</a:t>
            </a:r>
          </a:p>
          <a:p>
            <a:pPr lvl="2"/>
            <a:r>
              <a:rPr lang="nl-BE" dirty="0"/>
              <a:t>De Product Owner kan nog verder verduidelijken als er nog vragen zijn over de verwachte output.</a:t>
            </a:r>
          </a:p>
          <a:p>
            <a:pPr lvl="2"/>
            <a:r>
              <a:rPr lang="nl-BE" dirty="0"/>
              <a:t>De geselecteerde items worden dan in de Sprint Backlog geplaatst.</a:t>
            </a:r>
          </a:p>
          <a:p>
            <a:pPr lvl="1"/>
            <a:r>
              <a:rPr lang="nl-BE" dirty="0"/>
              <a:t>Het ontwikkelingsteam gaat de geselecteerde items verder technisch uitdiepen hoe deze best ontwikkeld worden.</a:t>
            </a:r>
          </a:p>
          <a:p>
            <a:pPr lvl="2"/>
            <a:r>
              <a:rPr lang="nl-BE" dirty="0"/>
              <a:t>De taken worden technisch onder de loep genomen en verder in onderdelen verdeeld die makkelijk te maken zijn op een kortere tijd, meestal niet langer als een dag.</a:t>
            </a:r>
          </a:p>
          <a:p>
            <a:pPr lvl="2"/>
            <a:r>
              <a:rPr lang="nl-BE" dirty="0"/>
              <a:t>Niet alles moet reeds uitgediept worden, maar het is wel de bedoeling dat de eerste dagen van de sprint zeker duidelijk zijn. </a:t>
            </a:r>
          </a:p>
          <a:p>
            <a:pPr lvl="2"/>
            <a:r>
              <a:rPr lang="nl-BE" dirty="0"/>
              <a:t>Items worden niet aan personen toegekend in deze meeting, aangezien het team multidisciplinair is.</a:t>
            </a:r>
          </a:p>
          <a:p>
            <a:pPr marL="914400" lvl="2" indent="0">
              <a:buNone/>
            </a:pPr>
            <a:endParaRPr lang="nl-BE" dirty="0"/>
          </a:p>
        </p:txBody>
      </p:sp>
    </p:spTree>
    <p:extLst>
      <p:ext uri="{BB962C8B-B14F-4D97-AF65-F5344CB8AC3E}">
        <p14:creationId xmlns:p14="http://schemas.microsoft.com/office/powerpoint/2010/main" val="9042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30DC-635B-1CF9-6E7F-307DFDA7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C41EE-541A-4CEE-CF55-5226A514E4B3}"/>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7AD1E0CF-23E5-14BB-E142-284B58C7C680}"/>
              </a:ext>
            </a:extLst>
          </p:cNvPr>
          <p:cNvSpPr>
            <a:spLocks noGrp="1"/>
          </p:cNvSpPr>
          <p:nvPr>
            <p:ph idx="1"/>
          </p:nvPr>
        </p:nvSpPr>
        <p:spPr>
          <a:xfrm>
            <a:off x="251013" y="794204"/>
            <a:ext cx="11734800" cy="5992078"/>
          </a:xfrm>
        </p:spPr>
        <p:txBody>
          <a:bodyPr>
            <a:normAutofit lnSpcReduction="10000"/>
          </a:bodyPr>
          <a:lstStyle/>
          <a:p>
            <a:r>
              <a:rPr lang="nl-BE" dirty="0"/>
              <a:t>Sprint:</a:t>
            </a:r>
          </a:p>
          <a:p>
            <a:pPr lvl="1"/>
            <a:r>
              <a:rPr lang="nl-BE" dirty="0"/>
              <a:t>Na de planning begint het eigenlijke ontwikkelingswerk, de sprint. </a:t>
            </a:r>
          </a:p>
          <a:p>
            <a:pPr lvl="1"/>
            <a:r>
              <a:rPr lang="nl-BE" dirty="0"/>
              <a:t>Elke ontwikkelaar neemt een puntje van de planning voor zijn rekening, maar er is geen persoonlijke verantwoordelijkheid wie een bepaald onderdeel afwerkt. Heel het team is gezamenlijk verantwoordelijk voor het welslagen van de sprint.</a:t>
            </a:r>
          </a:p>
          <a:p>
            <a:pPr lvl="1"/>
            <a:r>
              <a:rPr lang="nl-BE" dirty="0"/>
              <a:t>Het team wordt geacht om multifunctioneel te zijn en over alle technische kennis te beschikken om de sprint af te werken zonder hulp van buitenaf.</a:t>
            </a:r>
          </a:p>
          <a:p>
            <a:pPr lvl="1"/>
            <a:r>
              <a:rPr lang="nl-BE" dirty="0"/>
              <a:t>Een afgewerkt item is pas klaar als het beantwoordt aan alle eisen die gesteld worden die beschreven zijn in de ‘Definition  of </a:t>
            </a:r>
            <a:r>
              <a:rPr lang="nl-BE" dirty="0" err="1"/>
              <a:t>Done</a:t>
            </a:r>
            <a:r>
              <a:rPr lang="nl-BE" dirty="0"/>
              <a:t>’.</a:t>
            </a:r>
          </a:p>
          <a:p>
            <a:pPr lvl="1"/>
            <a:r>
              <a:rPr lang="nl-BE" dirty="0"/>
              <a:t>De duurtijd van een sprint wordt op voorhand bepaald door het Scrum Team, maar mag maximaal een maand zijn.</a:t>
            </a:r>
          </a:p>
          <a:p>
            <a:pPr lvl="2"/>
            <a:r>
              <a:rPr lang="nl-BE" dirty="0"/>
              <a:t>Kortere sprints laten toe om zoveel mogelijk te leren tijdens het ontwikkelproces en zodanig onze werkwijze aan te passen om de toekomstige sprints steeds te verbeteren. </a:t>
            </a:r>
          </a:p>
          <a:p>
            <a:pPr lvl="2"/>
            <a:r>
              <a:rPr lang="nl-BE" dirty="0"/>
              <a:t>Maar een sprint moet wel lang genoeg zijn om toe te laten dat we waardevolle toevoegingen kunnen doen aan het product.</a:t>
            </a:r>
          </a:p>
          <a:p>
            <a:pPr lvl="1"/>
            <a:r>
              <a:rPr lang="nl-BE" dirty="0"/>
              <a:t>Wanneer tijdens de sprint blijkt dat de Sprint Goal niet gehaald kan worden of dat de Sprint Goal niet langer waardevol is, moet onmiddellijk de Product Owner worden verwittigd. Enkel de Product Owner kan een sprint voortijdig beëindigen. </a:t>
            </a:r>
          </a:p>
          <a:p>
            <a:endParaRPr lang="nl-BE" dirty="0"/>
          </a:p>
        </p:txBody>
      </p:sp>
    </p:spTree>
    <p:extLst>
      <p:ext uri="{BB962C8B-B14F-4D97-AF65-F5344CB8AC3E}">
        <p14:creationId xmlns:p14="http://schemas.microsoft.com/office/powerpoint/2010/main" val="24150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3FAC-E398-A4B6-DE48-A970A48A3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617F3-B0B7-1EB9-6EBD-93E8AF953D2B}"/>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267F4A8C-D7B7-8721-3D62-E41334C0AB65}"/>
              </a:ext>
            </a:extLst>
          </p:cNvPr>
          <p:cNvSpPr>
            <a:spLocks noGrp="1"/>
          </p:cNvSpPr>
          <p:nvPr>
            <p:ph idx="1"/>
          </p:nvPr>
        </p:nvSpPr>
        <p:spPr>
          <a:xfrm>
            <a:off x="251013" y="794204"/>
            <a:ext cx="11734800" cy="5920361"/>
          </a:xfrm>
        </p:spPr>
        <p:txBody>
          <a:bodyPr>
            <a:normAutofit fontScale="92500" lnSpcReduction="10000"/>
          </a:bodyPr>
          <a:lstStyle/>
          <a:p>
            <a:r>
              <a:rPr lang="nl-BE" dirty="0"/>
              <a:t>The Daily Scrum</a:t>
            </a:r>
          </a:p>
          <a:p>
            <a:pPr lvl="1"/>
            <a:r>
              <a:rPr lang="nl-BE" dirty="0"/>
              <a:t>De Daily Scrum wordt elke dag gehouden om ervoor te zorgen dat alle Developers geïnformeerd zijn over het verloop en de status van de sprint.</a:t>
            </a:r>
          </a:p>
          <a:p>
            <a:pPr lvl="2"/>
            <a:r>
              <a:rPr lang="nl-BE" dirty="0"/>
              <a:t>De Daily scrum bevordert de communicatie tussen de team leden, problemen en vertragingen worden hier vermeld en bevordert snelle beslissingen om deze zaken aan te pakken.</a:t>
            </a:r>
          </a:p>
          <a:p>
            <a:pPr lvl="2"/>
            <a:r>
              <a:rPr lang="nl-BE" dirty="0"/>
              <a:t>De focus op de Sprint Goal is het allerbelangrijkste doel van deze meeting.</a:t>
            </a:r>
          </a:p>
          <a:p>
            <a:pPr lvl="2"/>
            <a:r>
              <a:rPr lang="nl-BE" dirty="0"/>
              <a:t>Indien er problemen voordoen waarover het team geen controle heeft, is het belangrijk om de Scrum Master hiervan op de hoogte te stellen. Die zal de nodige acties ondernemen.</a:t>
            </a:r>
          </a:p>
          <a:p>
            <a:pPr lvl="1"/>
            <a:r>
              <a:rPr lang="nl-BE" dirty="0"/>
              <a:t>Wordt dagelijks gehouden op een vast tijdstip en op een vaste tijd. </a:t>
            </a:r>
          </a:p>
          <a:p>
            <a:pPr lvl="2"/>
            <a:r>
              <a:rPr lang="nl-BE" dirty="0"/>
              <a:t>Door de Daily Scrum steeds op een vaste tijd en plaats te organiseren wordt dit snel een gewoonte.</a:t>
            </a:r>
          </a:p>
          <a:p>
            <a:pPr lvl="2"/>
            <a:r>
              <a:rPr lang="nl-BE" dirty="0"/>
              <a:t>Omdat de Daily Scrum dagelijks gehouden wordt, vermindert dit dikwijls de nood aan andere meetings. Maar dit neemt niet weg dat tijdens de rest van de dag geen besprekingen, planning of verder overleg kan plaatsvinden.</a:t>
            </a:r>
          </a:p>
          <a:p>
            <a:pPr lvl="1"/>
            <a:r>
              <a:rPr lang="nl-BE" dirty="0"/>
              <a:t>De organisatie van een Daily Scrum is de verantwoordelijkheid van de Developers en enkel de Developers moeten aanwezig zijn op deze meeting.</a:t>
            </a:r>
          </a:p>
          <a:p>
            <a:pPr lvl="2"/>
            <a:r>
              <a:rPr lang="nl-BE" dirty="0"/>
              <a:t>Het kan zijn dat de Scrum Master en/of Product Owner zelf ook aan items op de Sprint Backlog werken, dan moeten zij ook aanwezig zijn op deze meeting.</a:t>
            </a:r>
          </a:p>
          <a:p>
            <a:pPr lvl="2"/>
            <a:r>
              <a:rPr lang="nl-BE" dirty="0"/>
              <a:t>Meestal gaat de Scrum Master steeds aanwezig zijn op de Daily Scrum. Het team kan ook vragen aan de Scrum Master om deze meeting te faciliteren. </a:t>
            </a:r>
          </a:p>
          <a:p>
            <a:pPr lvl="1"/>
            <a:r>
              <a:rPr lang="nl-BE" dirty="0"/>
              <a:t>De </a:t>
            </a:r>
            <a:r>
              <a:rPr lang="nl-BE" dirty="0" err="1"/>
              <a:t>timebox</a:t>
            </a:r>
            <a:r>
              <a:rPr lang="nl-BE" dirty="0"/>
              <a:t> van een Daily Scrum bedraagt maximaal </a:t>
            </a:r>
            <a:r>
              <a:rPr lang="nl-BE" b="1" dirty="0"/>
              <a:t>15 minuten</a:t>
            </a:r>
            <a:r>
              <a:rPr lang="nl-BE" dirty="0"/>
              <a:t>.</a:t>
            </a:r>
          </a:p>
          <a:p>
            <a:pPr lvl="2"/>
            <a:endParaRPr lang="nl-BE" dirty="0"/>
          </a:p>
          <a:p>
            <a:pPr lvl="2"/>
            <a:endParaRPr lang="nl-BE" dirty="0"/>
          </a:p>
          <a:p>
            <a:pPr lvl="1"/>
            <a:endParaRPr lang="nl-BE" dirty="0"/>
          </a:p>
          <a:p>
            <a:endParaRPr lang="nl-BE" dirty="0"/>
          </a:p>
        </p:txBody>
      </p:sp>
    </p:spTree>
    <p:extLst>
      <p:ext uri="{BB962C8B-B14F-4D97-AF65-F5344CB8AC3E}">
        <p14:creationId xmlns:p14="http://schemas.microsoft.com/office/powerpoint/2010/main" val="223887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B5A7-BB82-478A-5B90-602628AE5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B1C0-8FF6-1255-76C1-1881443B1B00}"/>
              </a:ext>
            </a:extLst>
          </p:cNvPr>
          <p:cNvSpPr>
            <a:spLocks noGrp="1"/>
          </p:cNvSpPr>
          <p:nvPr>
            <p:ph type="title"/>
          </p:nvPr>
        </p:nvSpPr>
        <p:spPr>
          <a:xfrm>
            <a:off x="414068" y="0"/>
            <a:ext cx="10515600" cy="794204"/>
          </a:xfrm>
        </p:spPr>
        <p:txBody>
          <a:bodyPr/>
          <a:lstStyle/>
          <a:p>
            <a:r>
              <a:rPr lang="nl-BE" dirty="0"/>
              <a:t>Scrum Events</a:t>
            </a:r>
          </a:p>
        </p:txBody>
      </p:sp>
      <p:sp>
        <p:nvSpPr>
          <p:cNvPr id="3" name="Content Placeholder 2">
            <a:extLst>
              <a:ext uri="{FF2B5EF4-FFF2-40B4-BE49-F238E27FC236}">
                <a16:creationId xmlns:a16="http://schemas.microsoft.com/office/drawing/2014/main" id="{F2C6519F-27E7-E2E2-0077-5FDE912CA6CC}"/>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363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a:t>
            </a:r>
            <a:r>
              <a:rPr lang="nl-BE" dirty="0" err="1"/>
              <a:t>waterfall</a:t>
            </a:r>
            <a:r>
              <a:rPr lang="nl-BE" dirty="0"/>
              <a:t> 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A582-8A61-E05C-4B03-71BE60E0B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1B5D-26F9-8F17-4F2C-9BB6F4CF92DB}"/>
              </a:ext>
            </a:extLst>
          </p:cNvPr>
          <p:cNvSpPr>
            <a:spLocks noGrp="1"/>
          </p:cNvSpPr>
          <p:nvPr>
            <p:ph type="title"/>
          </p:nvPr>
        </p:nvSpPr>
        <p:spPr>
          <a:xfrm>
            <a:off x="414068" y="0"/>
            <a:ext cx="10515600" cy="794204"/>
          </a:xfrm>
        </p:spPr>
        <p:txBody>
          <a:bodyPr/>
          <a:lstStyle/>
          <a:p>
            <a:r>
              <a:rPr lang="nl-BE" dirty="0"/>
              <a:t>Scrum Events</a:t>
            </a:r>
          </a:p>
        </p:txBody>
      </p:sp>
      <p:sp>
        <p:nvSpPr>
          <p:cNvPr id="3" name="Content Placeholder 2">
            <a:extLst>
              <a:ext uri="{FF2B5EF4-FFF2-40B4-BE49-F238E27FC236}">
                <a16:creationId xmlns:a16="http://schemas.microsoft.com/office/drawing/2014/main" id="{1280AB3D-4CFA-EE2D-7A9C-7BA5AB11F02F}"/>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1875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BFA7C-E021-1802-1CEA-50F32FAA62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B86E0C-3A15-14D4-DCB0-681D3583FCBE}"/>
              </a:ext>
            </a:extLst>
          </p:cNvPr>
          <p:cNvSpPr>
            <a:spLocks noGrp="1"/>
          </p:cNvSpPr>
          <p:nvPr>
            <p:ph type="title"/>
          </p:nvPr>
        </p:nvSpPr>
        <p:spPr>
          <a:xfrm>
            <a:off x="414068" y="0"/>
            <a:ext cx="10515600" cy="794204"/>
          </a:xfrm>
        </p:spPr>
        <p:txBody>
          <a:bodyPr/>
          <a:lstStyle/>
          <a:p>
            <a:r>
              <a:rPr lang="nl-BE" dirty="0"/>
              <a:t>Scrum Events</a:t>
            </a:r>
          </a:p>
        </p:txBody>
      </p:sp>
      <p:sp>
        <p:nvSpPr>
          <p:cNvPr id="3" name="Content Placeholder 2">
            <a:extLst>
              <a:ext uri="{FF2B5EF4-FFF2-40B4-BE49-F238E27FC236}">
                <a16:creationId xmlns:a16="http://schemas.microsoft.com/office/drawing/2014/main" id="{D7EEAA7D-8341-1279-6D61-0348DA3754BB}"/>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365433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846F-CEA4-6E40-0A45-0CF5D2C1275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CABD55-909E-9366-0061-03AD4A9E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0019729-677E-1F8A-37E5-2517B85A55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9" r="481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864EA37-420C-96E3-8185-7DD132CDC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063E57-1AF8-60EA-119E-B15D53F6516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a:t>
            </a:r>
            <a:r>
              <a:rPr lang="nl-BE" sz="4800" b="1" dirty="0" err="1"/>
              <a:t>Artifacts</a:t>
            </a:r>
            <a:endParaRPr lang="nl-BE" sz="4800" b="1" dirty="0"/>
          </a:p>
        </p:txBody>
      </p:sp>
      <p:sp>
        <p:nvSpPr>
          <p:cNvPr id="27" name="Rectangle 26">
            <a:extLst>
              <a:ext uri="{FF2B5EF4-FFF2-40B4-BE49-F238E27FC236}">
                <a16:creationId xmlns:a16="http://schemas.microsoft.com/office/drawing/2014/main" id="{C1A5FF8E-35B8-29E2-2323-876B78EB4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F8FEB0-263C-3283-B2C1-F04E977D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186378"/>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B5E2-5014-6B5C-7B99-A86C86AC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C631B-1A29-9349-EBF9-CA0A8965A1C5}"/>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43DE056D-1BF5-9109-A99C-546947A1E8E2}"/>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16791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6A06-07D1-5225-CD42-601E14B31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5329-8DCD-EB73-491A-0BB708B08EFA}"/>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831CA457-6DC2-E745-08A2-95B2418D78FA}"/>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12880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7FD-CC59-56B5-43BA-B76C03F30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D80-0208-DBC7-9C40-98124B1974AC}"/>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0726227D-C4DF-873B-6738-96325E801B54}"/>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4858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A2196-7896-5DF2-E927-3321916D4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16F4A-7000-C9DF-9BB8-4B114BF7EC9D}"/>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B6458E1E-B0C2-8C4D-2B5C-411535DF5EF2}"/>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209259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endParaRPr lang="nl-BE" sz="1700" dirty="0"/>
          </a:p>
        </p:txBody>
      </p:sp>
    </p:spTree>
    <p:extLst>
      <p:ext uri="{BB962C8B-B14F-4D97-AF65-F5344CB8AC3E}">
        <p14:creationId xmlns:p14="http://schemas.microsoft.com/office/powerpoint/2010/main" val="1197928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 methode biedt enkele grote voordelen:</a:t>
            </a:r>
          </a:p>
          <a:p>
            <a:pPr lvl="1"/>
            <a:r>
              <a:rPr lang="nl-NL" b="1" dirty="0"/>
              <a:t>Duidelijkheid en Structuur</a:t>
            </a:r>
            <a:r>
              <a:rPr lang="nl-NL" dirty="0"/>
              <a:t>: </a:t>
            </a:r>
          </a:p>
          <a:p>
            <a:pPr marL="914400" lvl="2" indent="0">
              <a:buNone/>
            </a:pPr>
            <a:r>
              <a:rPr lang="nl-NL" sz="2400" dirty="0"/>
              <a:t>De Watervalmethode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a:t>
            </a:r>
          </a:p>
          <a:p>
            <a:r>
              <a:rPr lang="nl-BE" dirty="0"/>
              <a:t>De Waterfall 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wel deels verkeerd kunnen zijn. Dit brengt ook de rest van de inschattingen in gedrang en kan er voor zogen dat heel het project zeer grote vertragingen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Maar 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pas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 methode is dus vooral zeer handig wanneer:</a:t>
            </a:r>
          </a:p>
          <a:p>
            <a:pPr lvl="1"/>
            <a:r>
              <a:rPr lang="nl-BE" dirty="0"/>
              <a:t>Voor producten met een zeer duidelijk afgelijnde vereisten waarin geen (of zeer weinig) verandering in verwacht wordt.</a:t>
            </a:r>
          </a:p>
          <a:p>
            <a:pPr lvl="1"/>
            <a:r>
              <a:rPr lang="nl-BE" dirty="0"/>
              <a:t>De ontwikkel 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 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5546</TotalTime>
  <Words>4339</Words>
  <Application>Microsoft Office PowerPoint</Application>
  <PresentationFormat>Widescreen</PresentationFormat>
  <Paragraphs>335</Paragraphs>
  <Slides>49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49</vt:i4>
      </vt:variant>
    </vt:vector>
  </HeadingPairs>
  <TitlesOfParts>
    <vt:vector size="55" baseType="lpstr">
      <vt:lpstr>Arial</vt:lpstr>
      <vt:lpstr>Calibri</vt:lpstr>
      <vt:lpstr>Calibri Light</vt:lpstr>
      <vt:lpstr>Wingdings</vt:lpstr>
      <vt:lpstr>Office Theme</vt:lpstr>
      <vt:lpstr>1_Office Theme</vt:lpstr>
      <vt:lpstr>  Programmeren in C# </vt:lpstr>
      <vt:lpstr>Projectmanagement Inleiding</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Agile</vt:lpstr>
      <vt:lpstr>Agillity,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De scrum werking in een notendop</vt:lpstr>
      <vt:lpstr>Scrum in een notendop</vt:lpstr>
      <vt:lpstr>Scrum in een notendop</vt:lpstr>
      <vt:lpstr>Scrum in een notendop</vt:lpstr>
      <vt:lpstr>Scrum in een notendop</vt:lpstr>
      <vt:lpstr>Scrum in een notendop</vt:lpstr>
      <vt:lpstr>Scrum in een notendop</vt:lpstr>
      <vt:lpstr>Scrum in een notendop</vt:lpstr>
      <vt:lpstr>Scrum Team</vt:lpstr>
      <vt:lpstr>Scrum: Het team</vt:lpstr>
      <vt:lpstr>Scrum: De Product Owner</vt:lpstr>
      <vt:lpstr>Scrum: De Scrum Master</vt:lpstr>
      <vt:lpstr>Scrum: Het ontwikkelingsteam (Developers)</vt:lpstr>
      <vt:lpstr>Scrum Events</vt:lpstr>
      <vt:lpstr>Scrum Events: Sprint Planning</vt:lpstr>
      <vt:lpstr>Scrum Events: Sprint Planning</vt:lpstr>
      <vt:lpstr>Scrum Events : De Sprint en de Daily Scrum</vt:lpstr>
      <vt:lpstr>Scrum Events : De Sprint en de Daily Scrum</vt:lpstr>
      <vt:lpstr>Scrum Events</vt:lpstr>
      <vt:lpstr>Scrum Events</vt:lpstr>
      <vt:lpstr>Scrum Events</vt:lpstr>
      <vt:lpstr>Scrum Artifacts</vt:lpstr>
      <vt:lpstr>Scrum artifacts &amp; commitments</vt:lpstr>
      <vt:lpstr>Scrum artifacts &amp; commitments</vt:lpstr>
      <vt:lpstr>Scrum artifacts &amp; commitments</vt:lpstr>
      <vt:lpstr>Scrum artifacts &amp; commitments</vt:lpstr>
      <vt:lpstr>Labo</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134</cp:revision>
  <dcterms:created xsi:type="dcterms:W3CDTF">2019-02-03T09:23:57Z</dcterms:created>
  <dcterms:modified xsi:type="dcterms:W3CDTF">2024-02-06T09:40:45Z</dcterms:modified>
</cp:coreProperties>
</file>